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4" r:id="rId2"/>
    <p:sldId id="305" r:id="rId3"/>
    <p:sldId id="2641" r:id="rId4"/>
    <p:sldId id="2774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9" autoAdjust="0"/>
    <p:restoredTop sz="94701"/>
  </p:normalViewPr>
  <p:slideViewPr>
    <p:cSldViewPr snapToGrid="0">
      <p:cViewPr varScale="1">
        <p:scale>
          <a:sx n="133" d="100"/>
          <a:sy n="133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Hoja1!$D$6</c:f>
              <c:strCache>
                <c:ptCount val="1"/>
                <c:pt idx="0">
                  <c:v>TESTIGO ABSOLUTO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Hoja1!$C$7:$C$8</c:f>
              <c:strCache>
                <c:ptCount val="2"/>
                <c:pt idx="0">
                  <c:v>AÑO 1 (dic-22)</c:v>
                </c:pt>
                <c:pt idx="1">
                  <c:v>AÑO 2 (ene-24)</c:v>
                </c:pt>
              </c:strCache>
            </c:strRef>
          </c:cat>
          <c:val>
            <c:numRef>
              <c:f>Hoja1!$D$7:$D$8</c:f>
              <c:numCache>
                <c:formatCode>General</c:formatCode>
                <c:ptCount val="2"/>
                <c:pt idx="0">
                  <c:v>520</c:v>
                </c:pt>
                <c:pt idx="1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E-46D5-8641-60C2DF0C0948}"/>
            </c:ext>
          </c:extLst>
        </c:ser>
        <c:ser>
          <c:idx val="1"/>
          <c:order val="1"/>
          <c:tx>
            <c:strRef>
              <c:f>Hoja1!$E$6</c:f>
              <c:strCache>
                <c:ptCount val="1"/>
                <c:pt idx="0">
                  <c:v>TIFI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Hoja1!$C$7:$C$8</c:f>
              <c:strCache>
                <c:ptCount val="2"/>
                <c:pt idx="0">
                  <c:v>AÑO 1 (dic-22)</c:v>
                </c:pt>
                <c:pt idx="1">
                  <c:v>AÑO 2 (ene-24)</c:v>
                </c:pt>
              </c:strCache>
            </c:strRef>
          </c:cat>
          <c:val>
            <c:numRef>
              <c:f>Hoja1!$E$7:$E$8</c:f>
              <c:numCache>
                <c:formatCode>General</c:formatCode>
                <c:ptCount val="2"/>
                <c:pt idx="0">
                  <c:v>112</c:v>
                </c:pt>
                <c:pt idx="1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4E-46D5-8641-60C2DF0C0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3492288"/>
        <c:axId val="853487488"/>
      </c:barChart>
      <c:catAx>
        <c:axId val="8534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53487488"/>
        <c:crosses val="autoZero"/>
        <c:auto val="1"/>
        <c:lblAlgn val="ctr"/>
        <c:lblOffset val="100"/>
        <c:noMultiLvlLbl val="0"/>
      </c:catAx>
      <c:valAx>
        <c:axId val="85348748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sz="1400" b="1" dirty="0"/>
                  <a:t>Peso</a:t>
                </a:r>
                <a:r>
                  <a:rPr lang="es-CL" sz="1400" b="1" baseline="0" dirty="0"/>
                  <a:t> de poda (gr/planta)</a:t>
                </a:r>
                <a:endParaRPr lang="es-CL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5349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Hoja1!$F$21</c:f>
              <c:strCache>
                <c:ptCount val="1"/>
                <c:pt idx="0">
                  <c:v>TESTIGO ABSOLUTO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Hoja1!$E$22:$E$23</c:f>
              <c:strCache>
                <c:ptCount val="2"/>
                <c:pt idx="0">
                  <c:v>AÑO 1 (jun-22)</c:v>
                </c:pt>
                <c:pt idx="1">
                  <c:v>AÑO 2 (jun-23)</c:v>
                </c:pt>
              </c:strCache>
            </c:strRef>
          </c:cat>
          <c:val>
            <c:numRef>
              <c:f>Hoja1!$F$22:$F$23</c:f>
              <c:numCache>
                <c:formatCode>General</c:formatCode>
                <c:ptCount val="2"/>
                <c:pt idx="0">
                  <c:v>6.5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0-4669-B0E9-883AE8BDD5CF}"/>
            </c:ext>
          </c:extLst>
        </c:ser>
        <c:ser>
          <c:idx val="1"/>
          <c:order val="1"/>
          <c:tx>
            <c:strRef>
              <c:f>Hoja1!$G$21</c:f>
              <c:strCache>
                <c:ptCount val="1"/>
                <c:pt idx="0">
                  <c:v>TIFI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Hoja1!$E$22:$E$23</c:f>
              <c:strCache>
                <c:ptCount val="2"/>
                <c:pt idx="0">
                  <c:v>AÑO 1 (jun-22)</c:v>
                </c:pt>
                <c:pt idx="1">
                  <c:v>AÑO 2 (jun-23)</c:v>
                </c:pt>
              </c:strCache>
            </c:strRef>
          </c:cat>
          <c:val>
            <c:numRef>
              <c:f>Hoja1!$G$22:$G$23</c:f>
              <c:numCache>
                <c:formatCode>General</c:formatCode>
                <c:ptCount val="2"/>
                <c:pt idx="0">
                  <c:v>5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0-4669-B0E9-883AE8BDD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1891343"/>
        <c:axId val="1881875503"/>
      </c:barChart>
      <c:catAx>
        <c:axId val="188189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81875503"/>
        <c:crosses val="autoZero"/>
        <c:auto val="1"/>
        <c:lblAlgn val="ctr"/>
        <c:lblOffset val="100"/>
        <c:noMultiLvlLbl val="0"/>
      </c:catAx>
      <c:valAx>
        <c:axId val="188187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sz="1400" b="1" dirty="0"/>
                  <a:t>Avance de lesión (</a:t>
                </a:r>
                <a:r>
                  <a:rPr lang="es-CL" sz="1400" b="1" dirty="0" err="1"/>
                  <a:t>cms</a:t>
                </a:r>
                <a:r>
                  <a:rPr lang="es-CL" sz="1400" b="1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8189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71B5-44CC-44DB-8957-D034EBB3BBDA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145BB-0F4A-4B68-ACBF-E78B809490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980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>
          <a:extLst>
            <a:ext uri="{FF2B5EF4-FFF2-40B4-BE49-F238E27FC236}">
              <a16:creationId xmlns:a16="http://schemas.microsoft.com/office/drawing/2014/main" id="{92FECEFA-51C8-43C8-AC42-18D8BA05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9:notes">
            <a:extLst>
              <a:ext uri="{FF2B5EF4-FFF2-40B4-BE49-F238E27FC236}">
                <a16:creationId xmlns:a16="http://schemas.microsoft.com/office/drawing/2014/main" id="{2B37CA46-50C2-6737-247E-B43901BBA5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9:notes">
            <a:extLst>
              <a:ext uri="{FF2B5EF4-FFF2-40B4-BE49-F238E27FC236}">
                <a16:creationId xmlns:a16="http://schemas.microsoft.com/office/drawing/2014/main" id="{8370BC61-FB66-DBD3-C294-6409D436BB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56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A8637-2715-A752-80CD-4B9EB03D5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DC2224-522F-8447-B699-99346367E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825A52-81DB-6EB6-6AFB-E4D59072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6B0F2-DE9E-1735-DB59-CE19C439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D8123B-B67D-001A-E1CF-6FBAFE2B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224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6ED0A-4A06-2F8B-3A1B-4AE93E0D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E16DB0-BCEF-78EA-9317-38F0B66A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02067D-A743-C676-5A82-2DA1B60A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64A84-D258-0C30-DDBE-B8A91D19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9FDB98-4519-1044-20A0-F9DD15FB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7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9A0B14-D016-E885-A258-68A400C9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EBB208-49E7-9EFF-4F51-F5A079441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76372D-71F6-2DF5-B7A8-80898889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75C80-C91C-A8FE-D15B-B093A457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B9101-C800-A978-76D1-E8076BB8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59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vertical y texto">
  <p:cSld name="1_Título vertical y tex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9"/>
          <p:cNvSpPr txBox="1">
            <a:spLocks noGrp="1"/>
          </p:cNvSpPr>
          <p:nvPr>
            <p:ph type="title"/>
          </p:nvPr>
        </p:nvSpPr>
        <p:spPr>
          <a:xfrm>
            <a:off x="1049005" y="0"/>
            <a:ext cx="7717556" cy="87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9"/>
          <p:cNvSpPr txBox="1">
            <a:spLocks noGrp="1"/>
          </p:cNvSpPr>
          <p:nvPr>
            <p:ph type="sldNum" idx="12"/>
          </p:nvPr>
        </p:nvSpPr>
        <p:spPr>
          <a:xfrm>
            <a:off x="10631329" y="6495677"/>
            <a:ext cx="74744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465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63226-61CB-E58E-99F1-C3AD900F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DB8AF-50AA-10F0-AF29-B70ABAC5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E2D724-3833-F638-FBD6-78F018B9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5171F-1968-A911-EA49-DADC8990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BD761A-62B0-2C1F-390E-CF853E0D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040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F42C2-5180-F734-97D1-A798B0A8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DB7D14-B5A3-3EC5-4D9C-32D70653F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783280-E6C5-C062-D9BD-0E58C595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5042C-4BAC-0B0A-098E-1E347488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29CCCF-13C1-4DB7-F7E9-E050F19B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67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37BED-671C-1F06-B93F-80617D3B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29A23-709A-4B94-134E-08244C903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003C1D-0944-1761-5093-530006F0D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C69414-BD93-B5AA-1658-73F62597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C38D7C-F766-0B24-07A4-BAABB7BE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1DD1DD-E3B9-52E7-69F1-F193619A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0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0451D-C68E-8D2F-7012-435B7517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ACC511-D4B0-4D65-9F8A-89D853635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3D89C3-1F26-6B70-5E45-6A9F56F95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C4D98B-4697-74F3-1A96-390F08408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D4D379-2D57-D05B-CACD-F4EAB5EE2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130FF-21DF-BBD4-CE61-EAFF0F72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A691D9-84D8-3F39-1FD2-517E24BD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2EAFAF-5C9E-1B03-4B20-A5529C0D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814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A2412-9F33-3701-E82D-21ED81C7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98EC25-C4B2-1A9D-3319-803D7A01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E3D93C-F50A-FA4C-4D40-3DAFA062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D3A417-36BA-8581-295A-AFAD6618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36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68B65A-9B06-6750-31D8-75848BF4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1384A4-55EE-4105-DC3F-2E934456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E6D3CB-0367-E5E1-E917-9F322B1C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087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E7CAD-94EB-AD5D-0AD6-992AAA58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11EC06-4E46-50DF-D9EE-2B2BA0975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9419FC-8104-7441-DD4D-EF86C6F13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AC5463-B286-23E3-09BE-CFD96C9D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AFCD80-B8CC-00BB-CAA0-25FD7983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FFBFA2-A2B6-194F-DA28-04ED115D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34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A877C-452C-289B-C5D1-616F336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15727F-C61C-CE67-756A-1B658CA87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227CB0-CDAE-1F58-3396-A6AB60BE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5C27C7-B4C8-07E7-D52D-6D4D829C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A346A9-D676-872E-E35E-E012B543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D81F85-5629-D8A4-094B-72337F4F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267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9760F1-B9CE-CC01-D7C2-CC6F4D24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B602DC-77B6-1BD1-15E9-C946EE6A2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6693E-CE2D-61FF-3BCA-A7111AB36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A2670A-9364-460F-A7E5-DD0BCE89780D}" type="datetimeFigureOut">
              <a:rPr lang="es-CL" smtClean="0"/>
              <a:t>13-04-26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63D10-D985-D6EE-0003-2DAA36AE0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06920-00C4-1126-899F-B02939027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53AAD5-6892-4C96-8B40-87075F84BB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45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47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1060" y="3353545"/>
            <a:ext cx="3733690" cy="377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4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15711" b="26435"/>
          <a:stretch/>
        </p:blipFill>
        <p:spPr>
          <a:xfrm rot="10800000">
            <a:off x="4267198" y="-112453"/>
            <a:ext cx="8764222" cy="6046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79" name="Google Shape;1079;p47" descr="Imagen que contiene foto, hombre, tablero, nieve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22801" r="40359"/>
          <a:stretch/>
        </p:blipFill>
        <p:spPr>
          <a:xfrm flipH="1">
            <a:off x="-261964" y="-2597318"/>
            <a:ext cx="2811948" cy="9455318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47"/>
          <p:cNvSpPr/>
          <p:nvPr/>
        </p:nvSpPr>
        <p:spPr>
          <a:xfrm>
            <a:off x="5602775" y="1774282"/>
            <a:ext cx="4139285" cy="362618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63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47"/>
          <p:cNvSpPr/>
          <p:nvPr/>
        </p:nvSpPr>
        <p:spPr>
          <a:xfrm>
            <a:off x="9742061" y="1774281"/>
            <a:ext cx="2001537" cy="3626188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47"/>
          <p:cNvSpPr txBox="1"/>
          <p:nvPr/>
        </p:nvSpPr>
        <p:spPr>
          <a:xfrm>
            <a:off x="9893366" y="2445570"/>
            <a:ext cx="16989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CEREZOS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Var. Santina/Colt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4" name="Google Shape;1084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02566" y="4903279"/>
            <a:ext cx="957165" cy="39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47" descr="Una manzana roja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57322" y="3472304"/>
            <a:ext cx="2419134" cy="2419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47"/>
          <p:cNvSpPr/>
          <p:nvPr/>
        </p:nvSpPr>
        <p:spPr>
          <a:xfrm>
            <a:off x="2532269" y="-80971"/>
            <a:ext cx="210561" cy="6938971"/>
          </a:xfrm>
          <a:prstGeom prst="rect">
            <a:avLst/>
          </a:prstGeom>
          <a:solidFill>
            <a:srgbClr val="0063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47"/>
          <p:cNvSpPr/>
          <p:nvPr/>
        </p:nvSpPr>
        <p:spPr>
          <a:xfrm>
            <a:off x="448402" y="1506656"/>
            <a:ext cx="4444007" cy="4074338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63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8" name="Google Shape;1088;p47" descr="Logotipo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5326" y="2207598"/>
            <a:ext cx="2586404" cy="1298659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47"/>
          <p:cNvSpPr txBox="1"/>
          <p:nvPr/>
        </p:nvSpPr>
        <p:spPr>
          <a:xfrm>
            <a:off x="738231" y="3714700"/>
            <a:ext cx="3920839" cy="98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“Evaluación de 2 temporadas de 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aplicaciones PRE PODA 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para control de Cytospora en cerezo”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Desde mayo 2022 a enero 2024 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90" name="Google Shape;1090;p47" descr="Logotip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85222" y="5731189"/>
            <a:ext cx="1613398" cy="924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1" name="Google Shape;1091;p47"/>
          <p:cNvCxnSpPr/>
          <p:nvPr/>
        </p:nvCxnSpPr>
        <p:spPr>
          <a:xfrm>
            <a:off x="5379750" y="5876167"/>
            <a:ext cx="0" cy="779336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2" name="Google Shape;1092;p47" descr="Logotipo&#10;&#10;Descripción generada automá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24686" y="5804826"/>
            <a:ext cx="1462567" cy="8506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3" name="Google Shape;1093;p47"/>
          <p:cNvGraphicFramePr/>
          <p:nvPr/>
        </p:nvGraphicFramePr>
        <p:xfrm>
          <a:off x="5680872" y="1871530"/>
          <a:ext cx="3988100" cy="28651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6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kern="1200" cap="none" dirty="0">
                          <a:solidFill>
                            <a:srgbClr val="757070"/>
                          </a:solidFill>
                          <a:latin typeface="+mn-lt"/>
                          <a:ea typeface="+mn-ea"/>
                          <a:cs typeface="+mn-cs"/>
                        </a:rPr>
                        <a:t>PRODUCTO:</a:t>
                      </a:r>
                      <a:endParaRPr sz="1800" b="1" u="none" strike="noStrike" kern="1200" cap="none" dirty="0">
                        <a:solidFill>
                          <a:srgbClr val="7570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kern="1200" cap="none" dirty="0">
                          <a:solidFill>
                            <a:srgbClr val="757070"/>
                          </a:solidFill>
                          <a:latin typeface="+mn-lt"/>
                          <a:ea typeface="+mn-ea"/>
                          <a:cs typeface="+mn-cs"/>
                        </a:rPr>
                        <a:t>TIFI POLVO</a:t>
                      </a:r>
                      <a:endParaRPr sz="1800" b="1" u="none" strike="noStrike" kern="1200" cap="none" dirty="0">
                        <a:solidFill>
                          <a:srgbClr val="7570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 dirty="0">
                          <a:solidFill>
                            <a:srgbClr val="757070"/>
                          </a:solidFill>
                        </a:rPr>
                        <a:t>R</a:t>
                      </a:r>
                      <a:r>
                        <a:rPr lang="es-CL" sz="1800" b="1" dirty="0">
                          <a:solidFill>
                            <a:srgbClr val="757070"/>
                          </a:solidFill>
                        </a:rPr>
                        <a:t>EGIÓN</a:t>
                      </a:r>
                      <a:r>
                        <a:rPr lang="es-CL" sz="1800" b="1" u="none" strike="noStrike" cap="none" dirty="0">
                          <a:solidFill>
                            <a:srgbClr val="757070"/>
                          </a:solidFill>
                        </a:rPr>
                        <a:t>: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 dirty="0">
                          <a:solidFill>
                            <a:srgbClr val="757070"/>
                          </a:solidFill>
                        </a:rPr>
                        <a:t>Región de O´Higgins 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>
                          <a:solidFill>
                            <a:srgbClr val="757070"/>
                          </a:solidFill>
                        </a:rPr>
                        <a:t>COMUNA: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>
                          <a:solidFill>
                            <a:srgbClr val="757070"/>
                          </a:solidFill>
                        </a:rPr>
                        <a:t>Rosario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 dirty="0">
                          <a:solidFill>
                            <a:srgbClr val="757070"/>
                          </a:solidFill>
                        </a:rPr>
                        <a:t>PLANTACIÓN: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>
                          <a:solidFill>
                            <a:srgbClr val="757070"/>
                          </a:solidFill>
                        </a:rPr>
                        <a:t> 2015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>
                          <a:solidFill>
                            <a:srgbClr val="757070"/>
                          </a:solidFill>
                        </a:rPr>
                        <a:t>VARIEDAD</a:t>
                      </a:r>
                      <a:r>
                        <a:rPr lang="es-CL" sz="1800" b="1">
                          <a:solidFill>
                            <a:srgbClr val="757070"/>
                          </a:solidFill>
                        </a:rPr>
                        <a:t>:</a:t>
                      </a:r>
                      <a:r>
                        <a:rPr lang="es-CL" sz="1800" b="1" u="none" strike="noStrike" cap="none">
                          <a:solidFill>
                            <a:srgbClr val="757070"/>
                          </a:solidFill>
                        </a:rPr>
                        <a:t>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>
                          <a:solidFill>
                            <a:srgbClr val="757070"/>
                          </a:solidFill>
                        </a:rPr>
                        <a:t>Santina/Colt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>
                          <a:solidFill>
                            <a:srgbClr val="757070"/>
                          </a:solidFill>
                        </a:rPr>
                        <a:t>ESPECIE: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u="none" strike="noStrike" cap="none">
                          <a:solidFill>
                            <a:srgbClr val="757070"/>
                          </a:solidFill>
                        </a:rPr>
                        <a:t>Cerezos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rgbClr val="757070"/>
                          </a:solidFill>
                        </a:rPr>
                        <a:t>TRATAMIENTO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kern="1200" dirty="0">
                          <a:solidFill>
                            <a:srgbClr val="757070"/>
                          </a:solidFill>
                          <a:latin typeface="+mn-lt"/>
                          <a:ea typeface="+mn-ea"/>
                          <a:cs typeface="+mn-cs"/>
                        </a:rPr>
                        <a:t>ASPERSIÓN PRE PODA</a:t>
                      </a:r>
                      <a:endParaRPr sz="1800" b="1" kern="1200" dirty="0">
                        <a:solidFill>
                          <a:srgbClr val="7570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94" name="Google Shape;1094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6511" y="796215"/>
            <a:ext cx="1516885" cy="618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8"/>
          <p:cNvSpPr/>
          <p:nvPr/>
        </p:nvSpPr>
        <p:spPr>
          <a:xfrm>
            <a:off x="1576553" y="2737027"/>
            <a:ext cx="6589039" cy="306026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0" name="Google Shape;1100;p48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1060" y="3353545"/>
            <a:ext cx="3733690" cy="377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48"/>
          <p:cNvPicPr preferRelativeResize="0"/>
          <p:nvPr/>
        </p:nvPicPr>
        <p:blipFill rotWithShape="1">
          <a:blip r:embed="rId4">
            <a:alphaModFix/>
          </a:blip>
          <a:srcRect r="51776"/>
          <a:stretch/>
        </p:blipFill>
        <p:spPr>
          <a:xfrm>
            <a:off x="9369940" y="1008348"/>
            <a:ext cx="1801564" cy="242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48"/>
          <p:cNvPicPr preferRelativeResize="0"/>
          <p:nvPr/>
        </p:nvPicPr>
        <p:blipFill rotWithShape="1">
          <a:blip r:embed="rId5">
            <a:alphaModFix/>
          </a:blip>
          <a:srcRect b="14792"/>
          <a:stretch/>
        </p:blipFill>
        <p:spPr>
          <a:xfrm>
            <a:off x="7531154" y="3589867"/>
            <a:ext cx="4183834" cy="278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6" y="22888"/>
            <a:ext cx="141671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5" name="Google Shape;1105;p48"/>
          <p:cNvGraphicFramePr/>
          <p:nvPr/>
        </p:nvGraphicFramePr>
        <p:xfrm>
          <a:off x="1943369" y="3069568"/>
          <a:ext cx="5004250" cy="131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Tratamiento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/>
                        <a:t>Dosis (kg/ha)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Mojamiento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/>
                        <a:t>T0: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1200 lts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/>
                        <a:t>T1: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1200 lts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06" name="Google Shape;1106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33798" y="321353"/>
            <a:ext cx="1503435" cy="6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48"/>
          <p:cNvSpPr txBox="1"/>
          <p:nvPr/>
        </p:nvSpPr>
        <p:spPr>
          <a:xfrm>
            <a:off x="2051720" y="4598082"/>
            <a:ext cx="40247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Fecha de aplicación: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Año 1: 18-05-22 (40 días antes de poda)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Año 2: 10-05-23 (40 días antes de poda)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8" name="Google Shape;1108;p48"/>
          <p:cNvSpPr txBox="1"/>
          <p:nvPr/>
        </p:nvSpPr>
        <p:spPr>
          <a:xfrm>
            <a:off x="2051720" y="1375831"/>
            <a:ext cx="3741342" cy="1200288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Campo con alta incidencia de </a:t>
            </a:r>
            <a:r>
              <a:rPr kumimoji="0" lang="es-CL" sz="24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Cytospora</a:t>
            </a: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presentando  mortandad de árboles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A02B9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9" name="Google Shape;1109;p48"/>
          <p:cNvSpPr/>
          <p:nvPr/>
        </p:nvSpPr>
        <p:spPr>
          <a:xfrm>
            <a:off x="5800066" y="1747651"/>
            <a:ext cx="1582016" cy="5895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0" name="Google Shape;1110;p48"/>
          <p:cNvPicPr preferRelativeResize="0"/>
          <p:nvPr/>
        </p:nvPicPr>
        <p:blipFill rotWithShape="1">
          <a:blip r:embed="rId4">
            <a:alphaModFix/>
          </a:blip>
          <a:srcRect l="51754"/>
          <a:stretch/>
        </p:blipFill>
        <p:spPr>
          <a:xfrm>
            <a:off x="7466910" y="994014"/>
            <a:ext cx="1819241" cy="244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537" y="0"/>
            <a:ext cx="144727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760590E-E650-B0BD-56C8-BEE7C8A5C5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30" y="6030208"/>
            <a:ext cx="1352739" cy="819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>
          <a:extLst>
            <a:ext uri="{FF2B5EF4-FFF2-40B4-BE49-F238E27FC236}">
              <a16:creationId xmlns:a16="http://schemas.microsoft.com/office/drawing/2014/main" id="{AE0455B8-5A93-CC9B-B1FA-0FCBF04C9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AC438E0-2E54-2E69-AF00-7837245CE155}"/>
              </a:ext>
            </a:extLst>
          </p:cNvPr>
          <p:cNvGraphicFramePr>
            <a:graphicFrameLocks/>
          </p:cNvGraphicFramePr>
          <p:nvPr/>
        </p:nvGraphicFramePr>
        <p:xfrm>
          <a:off x="1708239" y="1517271"/>
          <a:ext cx="6296201" cy="325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16" name="Google Shape;1116;p49">
            <a:extLst>
              <a:ext uri="{FF2B5EF4-FFF2-40B4-BE49-F238E27FC236}">
                <a16:creationId xmlns:a16="http://schemas.microsoft.com/office/drawing/2014/main" id="{600F3E5A-0DF1-63D7-EA3E-22F1F873A7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977" r="22830"/>
          <a:stretch/>
        </p:blipFill>
        <p:spPr>
          <a:xfrm>
            <a:off x="8953014" y="0"/>
            <a:ext cx="3238986" cy="60846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18" name="Google Shape;1118;p49">
            <a:extLst>
              <a:ext uri="{FF2B5EF4-FFF2-40B4-BE49-F238E27FC236}">
                <a16:creationId xmlns:a16="http://schemas.microsoft.com/office/drawing/2014/main" id="{44DF6C34-CF08-675B-D60F-1DDE9F0E9E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6" y="22888"/>
            <a:ext cx="141671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49" descr="Icono&#10;&#10;Descripción generada automáticamente">
            <a:extLst>
              <a:ext uri="{FF2B5EF4-FFF2-40B4-BE49-F238E27FC236}">
                <a16:creationId xmlns:a16="http://schemas.microsoft.com/office/drawing/2014/main" id="{F01647C5-5EC5-1BA3-52C7-279ED0FD318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3860" y="3478984"/>
            <a:ext cx="3733690" cy="377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49">
            <a:extLst>
              <a:ext uri="{FF2B5EF4-FFF2-40B4-BE49-F238E27FC236}">
                <a16:creationId xmlns:a16="http://schemas.microsoft.com/office/drawing/2014/main" id="{B3C5E7F1-59EC-6DFB-B14E-BAD05AF5602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33798" y="321353"/>
            <a:ext cx="1503435" cy="6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49">
            <a:extLst>
              <a:ext uri="{FF2B5EF4-FFF2-40B4-BE49-F238E27FC236}">
                <a16:creationId xmlns:a16="http://schemas.microsoft.com/office/drawing/2014/main" id="{D02189CF-8127-A389-7C89-6B180D659F81}"/>
              </a:ext>
            </a:extLst>
          </p:cNvPr>
          <p:cNvSpPr txBox="1"/>
          <p:nvPr/>
        </p:nvSpPr>
        <p:spPr>
          <a:xfrm>
            <a:off x="1340563" y="93572"/>
            <a:ext cx="76124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97"/>
              </a:buClr>
              <a:buSzPts val="2400"/>
              <a:buFont typeface="Montserrat"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00639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Resultados: </a:t>
            </a: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Peso de poda de limpieza en ramillas de 2 o más años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3" name="Google Shape;1123;p49">
            <a:extLst>
              <a:ext uri="{FF2B5EF4-FFF2-40B4-BE49-F238E27FC236}">
                <a16:creationId xmlns:a16="http://schemas.microsoft.com/office/drawing/2014/main" id="{396D091E-805B-24B9-88B4-85D73F772A4E}"/>
              </a:ext>
            </a:extLst>
          </p:cNvPr>
          <p:cNvSpPr txBox="1"/>
          <p:nvPr/>
        </p:nvSpPr>
        <p:spPr>
          <a:xfrm>
            <a:off x="3181423" y="1332605"/>
            <a:ext cx="1674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Año 1 : -79%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4" name="Google Shape;1124;p49">
            <a:extLst>
              <a:ext uri="{FF2B5EF4-FFF2-40B4-BE49-F238E27FC236}">
                <a16:creationId xmlns:a16="http://schemas.microsoft.com/office/drawing/2014/main" id="{0463FA26-126D-1E87-1E6A-14BDA926FE07}"/>
              </a:ext>
            </a:extLst>
          </p:cNvPr>
          <p:cNvSpPr txBox="1"/>
          <p:nvPr/>
        </p:nvSpPr>
        <p:spPr>
          <a:xfrm>
            <a:off x="5756567" y="1343634"/>
            <a:ext cx="1674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Año 2: - 47%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5" name="Google Shape;1125;p49">
            <a:extLst>
              <a:ext uri="{FF2B5EF4-FFF2-40B4-BE49-F238E27FC236}">
                <a16:creationId xmlns:a16="http://schemas.microsoft.com/office/drawing/2014/main" id="{3389CE12-7D2C-5E56-6312-8A67C270B0B1}"/>
              </a:ext>
            </a:extLst>
          </p:cNvPr>
          <p:cNvSpPr txBox="1"/>
          <p:nvPr/>
        </p:nvSpPr>
        <p:spPr>
          <a:xfrm>
            <a:off x="6041155" y="4326867"/>
            <a:ext cx="4406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p-valor&lt;0,05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6" name="Google Shape;1126;p49">
            <a:extLst>
              <a:ext uri="{FF2B5EF4-FFF2-40B4-BE49-F238E27FC236}">
                <a16:creationId xmlns:a16="http://schemas.microsoft.com/office/drawing/2014/main" id="{E523FBAE-CD5B-A588-921F-EEBA1348F9CD}"/>
              </a:ext>
            </a:extLst>
          </p:cNvPr>
          <p:cNvSpPr txBox="1"/>
          <p:nvPr/>
        </p:nvSpPr>
        <p:spPr>
          <a:xfrm>
            <a:off x="1847451" y="5594316"/>
            <a:ext cx="6727047" cy="800179"/>
          </a:xfrm>
          <a:prstGeom prst="rect">
            <a:avLst/>
          </a:prstGeom>
          <a:solidFill>
            <a:srgbClr val="00639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AÑO 1: Llevándolo a 1.250 plantas, 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 aplicación de TIFI redujo en 401 kg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/ha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 madera de 2 años o más, afectada o necrosada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7" name="Google Shape;1127;p49">
            <a:extLst>
              <a:ext uri="{FF2B5EF4-FFF2-40B4-BE49-F238E27FC236}">
                <a16:creationId xmlns:a16="http://schemas.microsoft.com/office/drawing/2014/main" id="{80502EEC-4573-C389-26C9-86F736A4DC7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537" y="0"/>
            <a:ext cx="14472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C14389E-B265-0585-56BE-01374D983044}"/>
              </a:ext>
            </a:extLst>
          </p:cNvPr>
          <p:cNvSpPr txBox="1"/>
          <p:nvPr/>
        </p:nvSpPr>
        <p:spPr>
          <a:xfrm>
            <a:off x="5934351" y="2129016"/>
            <a:ext cx="38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669531-F045-B892-CB19-4424DF6B53A0}"/>
              </a:ext>
            </a:extLst>
          </p:cNvPr>
          <p:cNvSpPr txBox="1"/>
          <p:nvPr/>
        </p:nvSpPr>
        <p:spPr>
          <a:xfrm>
            <a:off x="6739151" y="2806569"/>
            <a:ext cx="38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E37799-A29E-A9CB-C411-C82D587D929C}"/>
              </a:ext>
            </a:extLst>
          </p:cNvPr>
          <p:cNvSpPr txBox="1"/>
          <p:nvPr/>
        </p:nvSpPr>
        <p:spPr>
          <a:xfrm>
            <a:off x="4016829" y="3159009"/>
            <a:ext cx="38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B84F3A-14C9-A128-9647-C814F086C283}"/>
              </a:ext>
            </a:extLst>
          </p:cNvPr>
          <p:cNvSpPr txBox="1"/>
          <p:nvPr/>
        </p:nvSpPr>
        <p:spPr>
          <a:xfrm>
            <a:off x="3250570" y="1670124"/>
            <a:ext cx="38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1142B3-2339-2D07-964E-E19A889E0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30" y="6030208"/>
            <a:ext cx="1352739" cy="81926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99C94A3-787C-7E68-07A4-70C960B59AAF}"/>
              </a:ext>
            </a:extLst>
          </p:cNvPr>
          <p:cNvSpPr txBox="1"/>
          <p:nvPr/>
        </p:nvSpPr>
        <p:spPr>
          <a:xfrm>
            <a:off x="2575938" y="4894790"/>
            <a:ext cx="510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1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se aplicaron otros fungicidas entre el 2022 y 2024</a:t>
            </a:r>
          </a:p>
        </p:txBody>
      </p:sp>
    </p:spTree>
    <p:extLst>
      <p:ext uri="{BB962C8B-B14F-4D97-AF65-F5344CB8AC3E}">
        <p14:creationId xmlns:p14="http://schemas.microsoft.com/office/powerpoint/2010/main" val="11336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" grpId="0" animBg="1"/>
      <p:bldP spid="1124" grpId="0" animBg="1"/>
      <p:bldP spid="1125" grpId="0"/>
      <p:bldP spid="1126" grpId="0" animBg="1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20;p49">
            <a:extLst>
              <a:ext uri="{FF2B5EF4-FFF2-40B4-BE49-F238E27FC236}">
                <a16:creationId xmlns:a16="http://schemas.microsoft.com/office/drawing/2014/main" id="{9167AE74-61D1-3576-FEEE-64FD81FA54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9552" y="321353"/>
            <a:ext cx="1867682" cy="74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27;p49">
            <a:extLst>
              <a:ext uri="{FF2B5EF4-FFF2-40B4-BE49-F238E27FC236}">
                <a16:creationId xmlns:a16="http://schemas.microsoft.com/office/drawing/2014/main" id="{E59787D4-33DD-EDDA-79F2-136885BF523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37" y="0"/>
            <a:ext cx="144727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3321F5-151B-0326-947A-D48622E32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0" y="6030208"/>
            <a:ext cx="1352739" cy="8192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2BB4914-A820-7054-700A-F36CCD3098E0}"/>
              </a:ext>
            </a:extLst>
          </p:cNvPr>
          <p:cNvSpPr txBox="1"/>
          <p:nvPr/>
        </p:nvSpPr>
        <p:spPr>
          <a:xfrm>
            <a:off x="8855577" y="1545360"/>
            <a:ext cx="33364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junio 2022 y junio 2023, se evaluaron cortes de poda realizados el año anterior (2021-22), para evaluar el avance necrótico en cada corte de poda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C411979-18CE-5030-7047-3A71C944142C}"/>
              </a:ext>
            </a:extLst>
          </p:cNvPr>
          <p:cNvGraphicFramePr>
            <a:graphicFrameLocks/>
          </p:cNvGraphicFramePr>
          <p:nvPr/>
        </p:nvGraphicFramePr>
        <p:xfrm>
          <a:off x="1958899" y="1034278"/>
          <a:ext cx="6582937" cy="340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9DDDB52-417D-9669-960E-F585E5D9F541}"/>
              </a:ext>
            </a:extLst>
          </p:cNvPr>
          <p:cNvSpPr txBox="1"/>
          <p:nvPr/>
        </p:nvSpPr>
        <p:spPr>
          <a:xfrm>
            <a:off x="2207050" y="4348459"/>
            <a:ext cx="510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1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se aplicaron otros fungicidas entre el 2022 y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723278-A518-C5A2-F6B9-29B8C54FCEF9}"/>
              </a:ext>
            </a:extLst>
          </p:cNvPr>
          <p:cNvSpPr txBox="1"/>
          <p:nvPr/>
        </p:nvSpPr>
        <p:spPr>
          <a:xfrm>
            <a:off x="4284458" y="2266912"/>
            <a:ext cx="38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C2EEA-6F20-7FE3-667A-1EC4881D3319}"/>
              </a:ext>
            </a:extLst>
          </p:cNvPr>
          <p:cNvSpPr txBox="1"/>
          <p:nvPr/>
        </p:nvSpPr>
        <p:spPr>
          <a:xfrm>
            <a:off x="3484746" y="1937749"/>
            <a:ext cx="38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83746E-7FDD-CD7C-D390-398504C845A2}"/>
              </a:ext>
            </a:extLst>
          </p:cNvPr>
          <p:cNvSpPr txBox="1"/>
          <p:nvPr/>
        </p:nvSpPr>
        <p:spPr>
          <a:xfrm>
            <a:off x="6380401" y="1281527"/>
            <a:ext cx="38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39BD3D-29DF-BC27-84F5-17539E7970D3}"/>
              </a:ext>
            </a:extLst>
          </p:cNvPr>
          <p:cNvSpPr txBox="1"/>
          <p:nvPr/>
        </p:nvSpPr>
        <p:spPr>
          <a:xfrm>
            <a:off x="7185201" y="2237857"/>
            <a:ext cx="38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15" name="Google Shape;1121;p49">
            <a:extLst>
              <a:ext uri="{FF2B5EF4-FFF2-40B4-BE49-F238E27FC236}">
                <a16:creationId xmlns:a16="http://schemas.microsoft.com/office/drawing/2014/main" id="{2B9BF946-4CFA-68AC-80B2-FE161E9D3B04}"/>
              </a:ext>
            </a:extLst>
          </p:cNvPr>
          <p:cNvSpPr txBox="1"/>
          <p:nvPr/>
        </p:nvSpPr>
        <p:spPr>
          <a:xfrm>
            <a:off x="1443738" y="216775"/>
            <a:ext cx="82689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97"/>
              </a:buClr>
              <a:buSzPts val="2400"/>
              <a:buFont typeface="Montserrat"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00639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Resultados: </a:t>
            </a: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Avance de la lesión en cortes de poda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108AFA-9D50-BCE7-59D4-0F58B646B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273" y="4941674"/>
            <a:ext cx="4016702" cy="177393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EB64D96-F286-17C0-D55A-2BEC7DC70589}"/>
              </a:ext>
            </a:extLst>
          </p:cNvPr>
          <p:cNvSpPr txBox="1"/>
          <p:nvPr/>
        </p:nvSpPr>
        <p:spPr>
          <a:xfrm>
            <a:off x="6707582" y="5098482"/>
            <a:ext cx="134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TESTIGO ABSOLUTO</a:t>
            </a:r>
          </a:p>
        </p:txBody>
      </p:sp>
      <p:pic>
        <p:nvPicPr>
          <p:cNvPr id="20" name="Google Shape;1088;p47" descr="Logotipo&#10;&#10;Descripción generada automáticamente">
            <a:extLst>
              <a:ext uri="{FF2B5EF4-FFF2-40B4-BE49-F238E27FC236}">
                <a16:creationId xmlns:a16="http://schemas.microsoft.com/office/drawing/2014/main" id="{02C04BC6-FA25-BA28-1BC7-52D27B30D24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1808" y="6089254"/>
            <a:ext cx="1183619" cy="46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108;p48">
            <a:extLst>
              <a:ext uri="{FF2B5EF4-FFF2-40B4-BE49-F238E27FC236}">
                <a16:creationId xmlns:a16="http://schemas.microsoft.com/office/drawing/2014/main" id="{616FAAA2-89F2-F26B-41AD-987CAF0D6C3B}"/>
              </a:ext>
            </a:extLst>
          </p:cNvPr>
          <p:cNvSpPr txBox="1"/>
          <p:nvPr/>
        </p:nvSpPr>
        <p:spPr>
          <a:xfrm>
            <a:off x="1396469" y="5333844"/>
            <a:ext cx="5106568" cy="83095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Aplicaciones pre poda están protegiendo el corte de poda</a:t>
            </a:r>
          </a:p>
        </p:txBody>
      </p:sp>
      <p:sp>
        <p:nvSpPr>
          <p:cNvPr id="22" name="Google Shape;1123;p49">
            <a:extLst>
              <a:ext uri="{FF2B5EF4-FFF2-40B4-BE49-F238E27FC236}">
                <a16:creationId xmlns:a16="http://schemas.microsoft.com/office/drawing/2014/main" id="{D5241114-DE5B-BA5B-A14F-8E12D478F2EA}"/>
              </a:ext>
            </a:extLst>
          </p:cNvPr>
          <p:cNvSpPr txBox="1"/>
          <p:nvPr/>
        </p:nvSpPr>
        <p:spPr>
          <a:xfrm>
            <a:off x="3323430" y="887903"/>
            <a:ext cx="1674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Año 1 : -23%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124;p49">
            <a:extLst>
              <a:ext uri="{FF2B5EF4-FFF2-40B4-BE49-F238E27FC236}">
                <a16:creationId xmlns:a16="http://schemas.microsoft.com/office/drawing/2014/main" id="{9AA749C6-DABD-C999-3E31-742AAB1153B0}"/>
              </a:ext>
            </a:extLst>
          </p:cNvPr>
          <p:cNvSpPr txBox="1"/>
          <p:nvPr/>
        </p:nvSpPr>
        <p:spPr>
          <a:xfrm>
            <a:off x="6347743" y="865714"/>
            <a:ext cx="1674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Año 2: - 48%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0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275</Words>
  <Application>Microsoft Macintosh PowerPoint</Application>
  <PresentationFormat>Panorámica</PresentationFormat>
  <Paragraphs>54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Montserrat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Miguel Valdes</dc:creator>
  <cp:lastModifiedBy>user</cp:lastModifiedBy>
  <cp:revision>1</cp:revision>
  <dcterms:created xsi:type="dcterms:W3CDTF">2025-07-24T13:22:50Z</dcterms:created>
  <dcterms:modified xsi:type="dcterms:W3CDTF">2026-04-13T15:27:13Z</dcterms:modified>
</cp:coreProperties>
</file>